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1/30/2020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
            <a:ext cx="7766936" cy="6806715"/>
          </a:xfrm>
        </p:spPr>
        <p:txBody>
          <a:bodyPr/>
          <a:lstStyle/>
          <a:p>
            <a:pPr algn="ctr"/>
            <a:r>
              <a:rPr lang="en-US" sz="2800" dirty="0"/>
              <a:t>Health care laws and regulations governing health care in the United States </a:t>
            </a:r>
            <a:r>
              <a:rPr lang="en-US" sz="2800" dirty="0" smtClean="0"/>
              <a:t/>
            </a:r>
            <a:br>
              <a:rPr lang="en-US" sz="2800" dirty="0" smtClean="0"/>
            </a:br>
            <a:r>
              <a:rPr lang="en-US" sz="2800" dirty="0"/>
              <a:t/>
            </a:r>
            <a:br>
              <a:rPr lang="en-US" sz="2800" dirty="0"/>
            </a:br>
            <a:r>
              <a:rPr lang="en-US" sz="2800" dirty="0"/>
              <a:t>Institutional </a:t>
            </a:r>
            <a:r>
              <a:rPr lang="en-US" sz="2800" dirty="0" smtClean="0"/>
              <a:t>affiliation</a:t>
            </a:r>
            <a:br>
              <a:rPr lang="en-US" sz="2800" dirty="0" smtClean="0"/>
            </a:br>
            <a:r>
              <a:rPr lang="en-US" sz="2800" dirty="0"/>
              <a:t/>
            </a:r>
            <a:br>
              <a:rPr lang="en-US" sz="2800" dirty="0"/>
            </a:br>
            <a:r>
              <a:rPr lang="en-US" sz="2800" dirty="0"/>
              <a:t>Name of </a:t>
            </a:r>
            <a:r>
              <a:rPr lang="en-US" sz="2800" dirty="0" smtClean="0"/>
              <a:t>lecturer</a:t>
            </a:r>
            <a:br>
              <a:rPr lang="en-US" sz="2800" dirty="0" smtClean="0"/>
            </a:br>
            <a:r>
              <a:rPr lang="en-US" sz="2800" dirty="0"/>
              <a:t/>
            </a:r>
            <a:br>
              <a:rPr lang="en-US" sz="2800" dirty="0"/>
            </a:br>
            <a:r>
              <a:rPr lang="en-US" sz="2800" dirty="0"/>
              <a:t>Name of </a:t>
            </a:r>
            <a:r>
              <a:rPr lang="en-US" sz="2800" dirty="0" smtClean="0"/>
              <a:t>student</a:t>
            </a:r>
            <a:br>
              <a:rPr lang="en-US" sz="2800" dirty="0" smtClean="0"/>
            </a:br>
            <a:r>
              <a:rPr lang="en-US" sz="2800" dirty="0"/>
              <a:t/>
            </a:r>
            <a:br>
              <a:rPr lang="en-US" sz="2800" dirty="0"/>
            </a:br>
            <a:r>
              <a:rPr lang="en-US" sz="2800" dirty="0"/>
              <a:t>Submission date </a:t>
            </a:r>
            <a:r>
              <a:rPr lang="en-US" sz="2800" dirty="0" smtClean="0"/>
              <a:t/>
            </a:r>
            <a:br>
              <a:rPr lang="en-US" sz="2800" dirty="0" smtClean="0"/>
            </a:br>
            <a:r>
              <a:rPr lang="en-US" sz="2800" dirty="0"/>
              <a:t/>
            </a:r>
            <a:br>
              <a:rPr lang="en-US" sz="2800" dirty="0"/>
            </a:br>
            <a:endParaRPr lang="en-US" sz="2800" dirty="0"/>
          </a:p>
        </p:txBody>
      </p:sp>
      <p:sp>
        <p:nvSpPr>
          <p:cNvPr id="3" name="Subtitle 2"/>
          <p:cNvSpPr>
            <a:spLocks noGrp="1"/>
          </p:cNvSpPr>
          <p:nvPr>
            <p:ph type="subTitle" idx="1"/>
          </p:nvPr>
        </p:nvSpPr>
        <p:spPr>
          <a:xfrm flipV="1">
            <a:off x="1415627" y="6806715"/>
            <a:ext cx="7766936" cy="51285"/>
          </a:xfrm>
        </p:spPr>
        <p:txBody>
          <a:bodyPr>
            <a:normAutofit fontScale="25000" lnSpcReduction="20000"/>
          </a:bodyPr>
          <a:lstStyle/>
          <a:p>
            <a:endParaRPr lang="en-US"/>
          </a:p>
        </p:txBody>
      </p:sp>
    </p:spTree>
    <p:extLst>
      <p:ext uri="{BB962C8B-B14F-4D97-AF65-F5344CB8AC3E}">
        <p14:creationId xmlns:p14="http://schemas.microsoft.com/office/powerpoint/2010/main" val="2069170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849086"/>
          </a:xfrm>
        </p:spPr>
        <p:txBody>
          <a:bodyPr>
            <a:noAutofit/>
          </a:bodyPr>
          <a:lstStyle/>
          <a:p>
            <a:pPr algn="ctr"/>
            <a:r>
              <a:rPr lang="en-US" sz="2800" dirty="0"/>
              <a:t>Health care laws and regulations governing health care in the United States </a:t>
            </a:r>
          </a:p>
        </p:txBody>
      </p:sp>
      <p:sp>
        <p:nvSpPr>
          <p:cNvPr id="3" name="Content Placeholder 2"/>
          <p:cNvSpPr>
            <a:spLocks noGrp="1"/>
          </p:cNvSpPr>
          <p:nvPr>
            <p:ph idx="1"/>
          </p:nvPr>
        </p:nvSpPr>
        <p:spPr>
          <a:xfrm>
            <a:off x="677334" y="2651760"/>
            <a:ext cx="8596668" cy="4206239"/>
          </a:xfrm>
        </p:spPr>
        <p:txBody>
          <a:bodyPr>
            <a:normAutofit/>
          </a:bodyPr>
          <a:lstStyle/>
          <a:p>
            <a:r>
              <a:rPr lang="en-US" sz="1600" dirty="0"/>
              <a:t>The United States has seen several enacting of healthcare laws and regulations that have helped to improve the provision of health care services in the country. </a:t>
            </a:r>
            <a:endParaRPr lang="en-US" sz="1600" dirty="0" smtClean="0"/>
          </a:p>
          <a:p>
            <a:r>
              <a:rPr lang="en-US" sz="1600" dirty="0" smtClean="0"/>
              <a:t>The </a:t>
            </a:r>
            <a:r>
              <a:rPr lang="en-US" sz="1600" dirty="0"/>
              <a:t>implementation of these laws is done by the department of health and human services (HHS). </a:t>
            </a:r>
            <a:endParaRPr lang="en-US" sz="1600" dirty="0" smtClean="0"/>
          </a:p>
          <a:p>
            <a:r>
              <a:rPr lang="en-US" sz="1600" dirty="0" smtClean="0"/>
              <a:t>Through </a:t>
            </a:r>
            <a:r>
              <a:rPr lang="en-US" sz="1600" dirty="0"/>
              <a:t>the laws and regulations, and ethical environment for the provision of services is created. </a:t>
            </a:r>
            <a:endParaRPr lang="en-US" sz="1600" dirty="0" smtClean="0"/>
          </a:p>
          <a:p>
            <a:r>
              <a:rPr lang="en-US" sz="1600" dirty="0" smtClean="0"/>
              <a:t>Patient </a:t>
            </a:r>
            <a:r>
              <a:rPr lang="en-US" sz="1600" dirty="0"/>
              <a:t>confidentiality has been emphasized by health care regulations that have seen improvements in ensuring patients’ medical privacy. </a:t>
            </a:r>
            <a:endParaRPr lang="en-US" sz="1600" dirty="0" smtClean="0"/>
          </a:p>
          <a:p>
            <a:r>
              <a:rPr lang="en-US" sz="1600" dirty="0" smtClean="0"/>
              <a:t>Even </a:t>
            </a:r>
            <a:r>
              <a:rPr lang="en-US" sz="1600" dirty="0"/>
              <a:t>insurance companies have released regulations that govern how information concerning a patient's health is issued. </a:t>
            </a:r>
          </a:p>
        </p:txBody>
      </p:sp>
    </p:spTree>
    <p:extLst>
      <p:ext uri="{BB962C8B-B14F-4D97-AF65-F5344CB8AC3E}">
        <p14:creationId xmlns:p14="http://schemas.microsoft.com/office/powerpoint/2010/main" val="111973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509451"/>
          </a:xfrm>
        </p:spPr>
        <p:txBody>
          <a:bodyPr>
            <a:normAutofit fontScale="90000"/>
          </a:bodyPr>
          <a:lstStyle/>
          <a:p>
            <a:r>
              <a:rPr lang="en-US" dirty="0" smtClean="0"/>
              <a:t>CONT… </a:t>
            </a:r>
            <a:endParaRPr lang="en-US" dirty="0"/>
          </a:p>
        </p:txBody>
      </p:sp>
      <p:sp>
        <p:nvSpPr>
          <p:cNvPr id="3" name="Content Placeholder 2"/>
          <p:cNvSpPr>
            <a:spLocks noGrp="1"/>
          </p:cNvSpPr>
          <p:nvPr>
            <p:ph idx="1"/>
          </p:nvPr>
        </p:nvSpPr>
        <p:spPr>
          <a:xfrm>
            <a:off x="677334" y="2194560"/>
            <a:ext cx="8596668" cy="4663440"/>
          </a:xfrm>
        </p:spPr>
        <p:txBody>
          <a:bodyPr>
            <a:normAutofit/>
          </a:bodyPr>
          <a:lstStyle/>
          <a:p>
            <a:r>
              <a:rPr lang="en-US" sz="1600" dirty="0"/>
              <a:t>Also, through laws and regulations, the relationship between patients and health care providers is regulated. </a:t>
            </a:r>
            <a:endParaRPr lang="en-US" sz="1600" dirty="0" smtClean="0"/>
          </a:p>
          <a:p>
            <a:r>
              <a:rPr lang="en-US" sz="1600" dirty="0" smtClean="0"/>
              <a:t>It </a:t>
            </a:r>
            <a:r>
              <a:rPr lang="en-US" sz="1600" dirty="0"/>
              <a:t>is unethical for caregivers to enter into personal relationships with their patients. </a:t>
            </a:r>
            <a:endParaRPr lang="en-US" sz="1600" dirty="0" smtClean="0"/>
          </a:p>
          <a:p>
            <a:r>
              <a:rPr lang="en-US" sz="1600" dirty="0" smtClean="0"/>
              <a:t>In </a:t>
            </a:r>
            <a:r>
              <a:rPr lang="en-US" sz="1600" dirty="0"/>
              <a:t>this case, if they engage in sexuality, the practitioner can lose his or her license. </a:t>
            </a:r>
            <a:endParaRPr lang="en-US" sz="1600" dirty="0" smtClean="0"/>
          </a:p>
          <a:p>
            <a:r>
              <a:rPr lang="en-US" sz="1600" dirty="0" smtClean="0"/>
              <a:t>This </a:t>
            </a:r>
            <a:r>
              <a:rPr lang="en-US" sz="1600" dirty="0"/>
              <a:t>is because the act is viewed as a severe violation of the patient's rights, and thus, the doctor can be sued and therefore forbidden from giving any medical service in the future. </a:t>
            </a:r>
            <a:endParaRPr lang="en-US" sz="1600" dirty="0" smtClean="0"/>
          </a:p>
          <a:p>
            <a:r>
              <a:rPr lang="en-US" sz="1600" dirty="0" smtClean="0"/>
              <a:t>Malpractices </a:t>
            </a:r>
            <a:r>
              <a:rPr lang="en-US" sz="1600" dirty="0"/>
              <a:t>and negligence by doctors have been reduced through the regulations done over the years (</a:t>
            </a:r>
            <a:r>
              <a:rPr lang="en-US" sz="1600" dirty="0" err="1"/>
              <a:t>Swedler</a:t>
            </a:r>
            <a:r>
              <a:rPr lang="en-US" sz="1600" dirty="0"/>
              <a:t> et al. 2017) </a:t>
            </a:r>
          </a:p>
        </p:txBody>
      </p:sp>
    </p:spTree>
    <p:extLst>
      <p:ext uri="{BB962C8B-B14F-4D97-AF65-F5344CB8AC3E}">
        <p14:creationId xmlns:p14="http://schemas.microsoft.com/office/powerpoint/2010/main" val="386512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718457"/>
          </a:xfrm>
        </p:spPr>
        <p:txBody>
          <a:bodyPr>
            <a:normAutofit/>
          </a:bodyPr>
          <a:lstStyle/>
          <a:p>
            <a:pPr algn="ctr"/>
            <a:r>
              <a:rPr lang="en-US" sz="2800" dirty="0"/>
              <a:t>Health care laws and regulations</a:t>
            </a:r>
          </a:p>
        </p:txBody>
      </p:sp>
      <p:sp>
        <p:nvSpPr>
          <p:cNvPr id="3" name="Content Placeholder 2"/>
          <p:cNvSpPr>
            <a:spLocks noGrp="1"/>
          </p:cNvSpPr>
          <p:nvPr>
            <p:ph idx="1"/>
          </p:nvPr>
        </p:nvSpPr>
        <p:spPr>
          <a:xfrm>
            <a:off x="677334" y="2364377"/>
            <a:ext cx="8596668" cy="4493622"/>
          </a:xfrm>
        </p:spPr>
        <p:txBody>
          <a:bodyPr>
            <a:normAutofit/>
          </a:bodyPr>
          <a:lstStyle/>
          <a:p>
            <a:r>
              <a:rPr lang="en-US" sz="1600" dirty="0"/>
              <a:t>The united states have enacted laws like Medicare, Healthcare Quality Improvement Act (HCQIA) that was enacted in 1986, Medicaid, and the Affordable Care Act of 2010 popularly known as Obama Care. </a:t>
            </a:r>
            <a:endParaRPr lang="en-US" sz="1600" dirty="0" smtClean="0"/>
          </a:p>
          <a:p>
            <a:r>
              <a:rPr lang="en-US" sz="1600" dirty="0" smtClean="0"/>
              <a:t>Medicare </a:t>
            </a:r>
            <a:r>
              <a:rPr lang="en-US" sz="1600" dirty="0"/>
              <a:t>program was a mechanism that President Harry Truman wanted to provide health insurance to all citizens of the United States of America. </a:t>
            </a:r>
            <a:endParaRPr lang="en-US" sz="1600" dirty="0" smtClean="0"/>
          </a:p>
          <a:p>
            <a:r>
              <a:rPr lang="en-US" sz="1600" dirty="0" smtClean="0"/>
              <a:t>The </a:t>
            </a:r>
            <a:r>
              <a:rPr lang="en-US" sz="1600" dirty="0"/>
              <a:t>Medicaid legislation was meant to include low-income individuals in the provision of health insurance. </a:t>
            </a:r>
            <a:endParaRPr lang="en-US" sz="1600" dirty="0" smtClean="0"/>
          </a:p>
          <a:p>
            <a:r>
              <a:rPr lang="en-US" sz="1600" dirty="0" smtClean="0"/>
              <a:t>This </a:t>
            </a:r>
            <a:r>
              <a:rPr lang="en-US" sz="1600" dirty="0"/>
              <a:t>provides health coverage to over 70-million citizens of the United States. </a:t>
            </a:r>
          </a:p>
        </p:txBody>
      </p:sp>
    </p:spTree>
    <p:extLst>
      <p:ext uri="{BB962C8B-B14F-4D97-AF65-F5344CB8AC3E}">
        <p14:creationId xmlns:p14="http://schemas.microsoft.com/office/powerpoint/2010/main" val="2328044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496389"/>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677334" y="2299063"/>
            <a:ext cx="8596668" cy="4558937"/>
          </a:xfrm>
        </p:spPr>
        <p:txBody>
          <a:bodyPr>
            <a:normAutofit/>
          </a:bodyPr>
          <a:lstStyle/>
          <a:p>
            <a:r>
              <a:rPr lang="en-US" sz="1600" dirty="0"/>
              <a:t>The Obama care act of 2010 (Affordable care act 2010) required all citizens to acquire health insurance coverage inclusively. </a:t>
            </a:r>
            <a:endParaRPr lang="en-US" sz="1600" dirty="0" smtClean="0"/>
          </a:p>
          <a:p>
            <a:r>
              <a:rPr lang="en-US" sz="1600" dirty="0" smtClean="0"/>
              <a:t>Under </a:t>
            </a:r>
            <a:r>
              <a:rPr lang="en-US" sz="1600" dirty="0"/>
              <a:t>the law, all enterprises that would employ more than 200 workers were required to provide insurance cover for its workers. </a:t>
            </a:r>
            <a:endParaRPr lang="en-US" sz="1600" dirty="0" smtClean="0"/>
          </a:p>
          <a:p>
            <a:r>
              <a:rPr lang="en-US" sz="1600" dirty="0" smtClean="0"/>
              <a:t>The </a:t>
            </a:r>
            <a:r>
              <a:rPr lang="en-US" sz="1600" dirty="0"/>
              <a:t>HCQIA of 1986 provides insurance to medical professionals. </a:t>
            </a:r>
            <a:endParaRPr lang="en-US" sz="1600" dirty="0" smtClean="0"/>
          </a:p>
          <a:p>
            <a:r>
              <a:rPr lang="en-US" sz="1600" dirty="0" smtClean="0"/>
              <a:t>Other </a:t>
            </a:r>
            <a:r>
              <a:rPr lang="en-US" sz="1600" dirty="0"/>
              <a:t>regulations include the Children's Health Insurance Program (CHIP) was created to provide health coverage to children from low-income families. </a:t>
            </a:r>
            <a:endParaRPr lang="en-US" sz="1600" dirty="0" smtClean="0"/>
          </a:p>
          <a:p>
            <a:r>
              <a:rPr lang="en-US" sz="1600" dirty="0" smtClean="0"/>
              <a:t>Patient </a:t>
            </a:r>
            <a:r>
              <a:rPr lang="en-US" sz="1600" dirty="0"/>
              <a:t>Safety and Quality Improvement Act (PSQIA) of 2005 was enacted to protect health care workers who may report dangerous conditions (DiGiorgio &amp; Avram 2018)</a:t>
            </a:r>
          </a:p>
        </p:txBody>
      </p:sp>
    </p:spTree>
    <p:extLst>
      <p:ext uri="{BB962C8B-B14F-4D97-AF65-F5344CB8AC3E}">
        <p14:creationId xmlns:p14="http://schemas.microsoft.com/office/powerpoint/2010/main" val="951918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40080"/>
          </a:xfrm>
        </p:spPr>
        <p:txBody>
          <a:bodyPr>
            <a:normAutofit/>
          </a:bodyPr>
          <a:lstStyle/>
          <a:p>
            <a:pPr algn="ctr"/>
            <a:r>
              <a:rPr lang="en-US" sz="2800" dirty="0"/>
              <a:t>Hospital accreditation and regulations</a:t>
            </a:r>
          </a:p>
        </p:txBody>
      </p:sp>
      <p:sp>
        <p:nvSpPr>
          <p:cNvPr id="3" name="Content Placeholder 2"/>
          <p:cNvSpPr>
            <a:spLocks noGrp="1"/>
          </p:cNvSpPr>
          <p:nvPr>
            <p:ph idx="1"/>
          </p:nvPr>
        </p:nvSpPr>
        <p:spPr>
          <a:xfrm>
            <a:off x="677334" y="2220686"/>
            <a:ext cx="8596668" cy="4637314"/>
          </a:xfrm>
        </p:spPr>
        <p:txBody>
          <a:bodyPr>
            <a:normAutofit/>
          </a:bodyPr>
          <a:lstStyle/>
          <a:p>
            <a:r>
              <a:rPr lang="en-US" sz="1600" dirty="0"/>
              <a:t>Hospital accreditation is a self-assessment process that care organizations use to access their performance. </a:t>
            </a:r>
            <a:endParaRPr lang="en-US" sz="1600" dirty="0" smtClean="0"/>
          </a:p>
          <a:p>
            <a:r>
              <a:rPr lang="en-US" sz="1600" dirty="0" smtClean="0"/>
              <a:t>They </a:t>
            </a:r>
            <a:r>
              <a:rPr lang="en-US" sz="1600" dirty="0"/>
              <a:t>measure their performance based on established standards by use of external measures of assessments. </a:t>
            </a:r>
            <a:endParaRPr lang="en-US" sz="1600" dirty="0" smtClean="0"/>
          </a:p>
          <a:p>
            <a:r>
              <a:rPr lang="en-US" sz="1600" dirty="0" smtClean="0"/>
              <a:t>The </a:t>
            </a:r>
            <a:r>
              <a:rPr lang="en-US" sz="1600" dirty="0"/>
              <a:t>assessment is meant to improve the provision of services in the health organization. </a:t>
            </a:r>
            <a:endParaRPr lang="en-US" sz="1600" dirty="0" smtClean="0"/>
          </a:p>
          <a:p>
            <a:r>
              <a:rPr lang="en-US" sz="1600" dirty="0" smtClean="0"/>
              <a:t>Accreditation </a:t>
            </a:r>
            <a:r>
              <a:rPr lang="en-US" sz="1600" dirty="0"/>
              <a:t>does not only involve setting standards but also includes self-improvement dimensions, analysis, and counseling process. </a:t>
            </a:r>
            <a:endParaRPr lang="en-US" sz="1600" dirty="0" smtClean="0"/>
          </a:p>
          <a:p>
            <a:r>
              <a:rPr lang="en-US" sz="1600" dirty="0" smtClean="0"/>
              <a:t>As </a:t>
            </a:r>
            <a:r>
              <a:rPr lang="en-US" sz="1600" dirty="0"/>
              <a:t>such, hospital accreditation is mainly meant to improve the safety of patients. </a:t>
            </a:r>
          </a:p>
        </p:txBody>
      </p:sp>
    </p:spTree>
    <p:extLst>
      <p:ext uri="{BB962C8B-B14F-4D97-AF65-F5344CB8AC3E}">
        <p14:creationId xmlns:p14="http://schemas.microsoft.com/office/powerpoint/2010/main" val="3572698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561703"/>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677334" y="2625634"/>
            <a:ext cx="8596668" cy="4232366"/>
          </a:xfrm>
        </p:spPr>
        <p:txBody>
          <a:bodyPr>
            <a:normAutofit/>
          </a:bodyPr>
          <a:lstStyle/>
          <a:p>
            <a:r>
              <a:rPr lang="en-US" sz="1600" dirty="0"/>
              <a:t>The process of accreditation is a voluntary process that is conducted by external reviewers to a hospital (Lazzeri et al. 2019.) </a:t>
            </a:r>
            <a:endParaRPr lang="en-US" sz="1600" dirty="0" smtClean="0"/>
          </a:p>
          <a:p>
            <a:r>
              <a:rPr lang="en-US" sz="1600" dirty="0" smtClean="0"/>
              <a:t>This </a:t>
            </a:r>
            <a:r>
              <a:rPr lang="en-US" sz="1600" dirty="0"/>
              <a:t>is different from regulations that govern medical organizations. </a:t>
            </a:r>
            <a:endParaRPr lang="en-US" sz="1600" dirty="0" smtClean="0"/>
          </a:p>
          <a:p>
            <a:r>
              <a:rPr lang="en-US" sz="1600" dirty="0" smtClean="0"/>
              <a:t>Regulations </a:t>
            </a:r>
            <a:r>
              <a:rPr lang="en-US" sz="1600" dirty="0"/>
              <a:t>guide the process of provision of services in health organizations. </a:t>
            </a:r>
            <a:endParaRPr lang="en-US" sz="1600" dirty="0" smtClean="0"/>
          </a:p>
          <a:p>
            <a:r>
              <a:rPr lang="en-US" sz="1600" dirty="0" smtClean="0"/>
              <a:t>The </a:t>
            </a:r>
            <a:r>
              <a:rPr lang="en-US" sz="1600" dirty="0"/>
              <a:t>regulations govern the cord of conduct of health practitioners in the health organizations, and thus, it is not a process of self-evaluation. </a:t>
            </a:r>
            <a:endParaRPr lang="en-US" sz="1600" dirty="0" smtClean="0"/>
          </a:p>
          <a:p>
            <a:r>
              <a:rPr lang="en-US" sz="1600" dirty="0" smtClean="0"/>
              <a:t>Laws </a:t>
            </a:r>
            <a:r>
              <a:rPr lang="en-US" sz="1600" dirty="0"/>
              <a:t>are put in place to maintain ethical relationships in health care organizations and therefore ensure services are provided with </a:t>
            </a:r>
            <a:r>
              <a:rPr lang="en-US" sz="1600" dirty="0" smtClean="0"/>
              <a:t>integrity.</a:t>
            </a:r>
            <a:endParaRPr lang="en-US" sz="1600" dirty="0"/>
          </a:p>
        </p:txBody>
      </p:sp>
    </p:spTree>
    <p:extLst>
      <p:ext uri="{BB962C8B-B14F-4D97-AF65-F5344CB8AC3E}">
        <p14:creationId xmlns:p14="http://schemas.microsoft.com/office/powerpoint/2010/main" val="230889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
            <a:ext cx="8596668" cy="796834"/>
          </a:xfrm>
        </p:spPr>
        <p:txBody>
          <a:bodyPr>
            <a:normAutofit/>
          </a:bodyPr>
          <a:lstStyle/>
          <a:p>
            <a:pPr algn="ctr"/>
            <a:r>
              <a:rPr lang="en-US" sz="2800" dirty="0"/>
              <a:t>Importance of Continuous readiness</a:t>
            </a:r>
          </a:p>
        </p:txBody>
      </p:sp>
      <p:sp>
        <p:nvSpPr>
          <p:cNvPr id="3" name="Content Placeholder 2"/>
          <p:cNvSpPr>
            <a:spLocks noGrp="1"/>
          </p:cNvSpPr>
          <p:nvPr>
            <p:ph idx="1"/>
          </p:nvPr>
        </p:nvSpPr>
        <p:spPr>
          <a:xfrm>
            <a:off x="677334" y="2286000"/>
            <a:ext cx="8596668" cy="4572000"/>
          </a:xfrm>
        </p:spPr>
        <p:txBody>
          <a:bodyPr>
            <a:normAutofit/>
          </a:bodyPr>
          <a:lstStyle/>
          <a:p>
            <a:r>
              <a:rPr lang="en-US" sz="1600" dirty="0"/>
              <a:t>According to Vaishnavi et al. (2019), continuous readiness is a process that involves proactively maintaining the safety of the health organizations in a country. </a:t>
            </a:r>
            <a:endParaRPr lang="en-US" sz="1600" dirty="0" smtClean="0"/>
          </a:p>
          <a:p>
            <a:r>
              <a:rPr lang="en-US" sz="1600" dirty="0" smtClean="0"/>
              <a:t>This </a:t>
            </a:r>
            <a:r>
              <a:rPr lang="en-US" sz="1600" dirty="0"/>
              <a:t>ensures all workers do the right thing as they understand the importance of maintaining ethics. </a:t>
            </a:r>
            <a:endParaRPr lang="en-US" sz="1600" dirty="0" smtClean="0"/>
          </a:p>
          <a:p>
            <a:r>
              <a:rPr lang="en-US" sz="1600" dirty="0" smtClean="0"/>
              <a:t>The </a:t>
            </a:r>
            <a:r>
              <a:rPr lang="en-US" sz="1600" dirty="0"/>
              <a:t>significance of this is to ensure the safety of patients.  </a:t>
            </a:r>
            <a:endParaRPr lang="en-US" sz="1600" dirty="0" smtClean="0"/>
          </a:p>
          <a:p>
            <a:r>
              <a:rPr lang="en-US" sz="1600" dirty="0" smtClean="0"/>
              <a:t>The </a:t>
            </a:r>
            <a:r>
              <a:rPr lang="en-US" sz="1600" dirty="0"/>
              <a:t>process involves regular training of staff members to ensure they are compliant with the requirements of their work. </a:t>
            </a:r>
            <a:endParaRPr lang="en-US" sz="1600" dirty="0" smtClean="0"/>
          </a:p>
          <a:p>
            <a:r>
              <a:rPr lang="en-US" sz="1600" dirty="0" smtClean="0"/>
              <a:t>Also</a:t>
            </a:r>
            <a:r>
              <a:rPr lang="en-US" sz="1600" dirty="0"/>
              <a:t>, continuous readiness ensures the staff stays current in maintaining records, inspections, and testing. </a:t>
            </a:r>
          </a:p>
        </p:txBody>
      </p:sp>
    </p:spTree>
    <p:extLst>
      <p:ext uri="{BB962C8B-B14F-4D97-AF65-F5344CB8AC3E}">
        <p14:creationId xmlns:p14="http://schemas.microsoft.com/office/powerpoint/2010/main" val="2371847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496389"/>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677334" y="2690949"/>
            <a:ext cx="8596668" cy="4167051"/>
          </a:xfrm>
        </p:spPr>
        <p:txBody>
          <a:bodyPr>
            <a:normAutofit/>
          </a:bodyPr>
          <a:lstStyle/>
          <a:p>
            <a:r>
              <a:rPr lang="en-US" sz="1600" dirty="0"/>
              <a:t>This improves the experiences with staff members. </a:t>
            </a:r>
            <a:endParaRPr lang="en-US" sz="1600" dirty="0" smtClean="0"/>
          </a:p>
          <a:p>
            <a:r>
              <a:rPr lang="en-US" sz="1600" dirty="0" smtClean="0"/>
              <a:t>Also</a:t>
            </a:r>
            <a:r>
              <a:rPr lang="en-US" sz="1600" dirty="0"/>
              <a:t>, it is a way that enables the health organization to abridgment issues that affect the organization and act on them accordingly. </a:t>
            </a:r>
            <a:endParaRPr lang="en-US" sz="1600" dirty="0" smtClean="0"/>
          </a:p>
          <a:p>
            <a:r>
              <a:rPr lang="en-US" sz="1600" dirty="0" smtClean="0"/>
              <a:t>This </a:t>
            </a:r>
            <a:r>
              <a:rPr lang="en-US" sz="1600" dirty="0"/>
              <a:t>improves the provision of services in the organization. </a:t>
            </a:r>
            <a:endParaRPr lang="en-US" sz="1600" dirty="0" smtClean="0"/>
          </a:p>
          <a:p>
            <a:r>
              <a:rPr lang="en-US" sz="1600" dirty="0" smtClean="0"/>
              <a:t>As </a:t>
            </a:r>
            <a:r>
              <a:rPr lang="en-US" sz="1600" dirty="0"/>
              <a:t>such, a plan of training with the best practices is developed during the training of staff members. </a:t>
            </a:r>
            <a:endParaRPr lang="en-US" sz="1600" dirty="0" smtClean="0"/>
          </a:p>
          <a:p>
            <a:r>
              <a:rPr lang="en-US" sz="1600" dirty="0" smtClean="0"/>
              <a:t>The </a:t>
            </a:r>
            <a:r>
              <a:rPr lang="en-US" sz="1600" dirty="0"/>
              <a:t>program involves creating a culture that encourages compliance. This enables downward communication from the top management to the junior workers. </a:t>
            </a:r>
          </a:p>
        </p:txBody>
      </p:sp>
    </p:spTree>
    <p:extLst>
      <p:ext uri="{BB962C8B-B14F-4D97-AF65-F5344CB8AC3E}">
        <p14:creationId xmlns:p14="http://schemas.microsoft.com/office/powerpoint/2010/main" val="3652633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509451"/>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677334" y="2495006"/>
            <a:ext cx="8596668" cy="4362993"/>
          </a:xfrm>
        </p:spPr>
        <p:txBody>
          <a:bodyPr>
            <a:normAutofit/>
          </a:bodyPr>
          <a:lstStyle/>
          <a:p>
            <a:r>
              <a:rPr lang="en-US" sz="1600" dirty="0"/>
              <a:t>Also, it should including training on the power of proof that will allow the workers to feel secure during unannounced accreditations. </a:t>
            </a:r>
            <a:endParaRPr lang="en-US" sz="1600" dirty="0" smtClean="0"/>
          </a:p>
          <a:p>
            <a:r>
              <a:rPr lang="en-US" sz="1600" dirty="0" smtClean="0"/>
              <a:t>The </a:t>
            </a:r>
            <a:r>
              <a:rPr lang="en-US" sz="1600" dirty="0"/>
              <a:t>training should be engaging to ensure all members participate and benefit from the practice. </a:t>
            </a:r>
            <a:endParaRPr lang="en-US" sz="1600" dirty="0" smtClean="0"/>
          </a:p>
          <a:p>
            <a:r>
              <a:rPr lang="en-US" sz="1600" dirty="0" smtClean="0"/>
              <a:t>The </a:t>
            </a:r>
            <a:r>
              <a:rPr lang="en-US" sz="1600" dirty="0"/>
              <a:t>training should also include the principles of adult training. </a:t>
            </a:r>
            <a:endParaRPr lang="en-US" sz="1600" dirty="0" smtClean="0"/>
          </a:p>
          <a:p>
            <a:r>
              <a:rPr lang="en-US" sz="1600" dirty="0" smtClean="0"/>
              <a:t>Individuals </a:t>
            </a:r>
            <a:r>
              <a:rPr lang="en-US" sz="1600" dirty="0"/>
              <a:t>trained in compliance readiness are individuals who have personal differences, which should respect during training. </a:t>
            </a:r>
            <a:endParaRPr lang="en-US" sz="1600" dirty="0" smtClean="0"/>
          </a:p>
          <a:p>
            <a:r>
              <a:rPr lang="en-US" sz="1600" dirty="0" smtClean="0"/>
              <a:t>Employing </a:t>
            </a:r>
            <a:r>
              <a:rPr lang="en-US" sz="1600" dirty="0"/>
              <a:t>the principles of adult training will ensure smooth </a:t>
            </a:r>
            <a:r>
              <a:rPr lang="en-US" sz="1600" dirty="0" smtClean="0"/>
              <a:t>training. </a:t>
            </a:r>
            <a:endParaRPr lang="en-US" sz="1600" dirty="0"/>
          </a:p>
        </p:txBody>
      </p:sp>
    </p:spTree>
    <p:extLst>
      <p:ext uri="{BB962C8B-B14F-4D97-AF65-F5344CB8AC3E}">
        <p14:creationId xmlns:p14="http://schemas.microsoft.com/office/powerpoint/2010/main" val="3891126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509451"/>
          </a:xfrm>
        </p:spPr>
        <p:txBody>
          <a:bodyPr>
            <a:normAutofit fontScale="90000"/>
          </a:bodyPr>
          <a:lstStyle/>
          <a:p>
            <a:pPr algn="ctr"/>
            <a:r>
              <a:rPr lang="en-US" sz="2800" dirty="0"/>
              <a:t>Oversight practices carried out by regulatory bodies</a:t>
            </a:r>
          </a:p>
        </p:txBody>
      </p:sp>
      <p:sp>
        <p:nvSpPr>
          <p:cNvPr id="3" name="Content Placeholder 2"/>
          <p:cNvSpPr>
            <a:spLocks noGrp="1"/>
          </p:cNvSpPr>
          <p:nvPr>
            <p:ph idx="1"/>
          </p:nvPr>
        </p:nvSpPr>
        <p:spPr>
          <a:xfrm>
            <a:off x="677334" y="2037806"/>
            <a:ext cx="8596668" cy="4820194"/>
          </a:xfrm>
        </p:spPr>
        <p:txBody>
          <a:bodyPr>
            <a:normAutofit/>
          </a:bodyPr>
          <a:lstStyle/>
          <a:p>
            <a:r>
              <a:rPr lang="en-US" sz="1600" dirty="0"/>
              <a:t>In the United States, health care is provided by the federal government, state governments, and the private sector. </a:t>
            </a:r>
            <a:endParaRPr lang="en-US" sz="1600" dirty="0" smtClean="0"/>
          </a:p>
          <a:p>
            <a:r>
              <a:rPr lang="en-US" sz="1600" dirty="0" smtClean="0"/>
              <a:t>Regulations </a:t>
            </a:r>
            <a:r>
              <a:rPr lang="en-US" sz="1600" dirty="0"/>
              <a:t>from the federal government and the states regulate the provision of health care services in the country and the states. </a:t>
            </a:r>
            <a:endParaRPr lang="en-US" sz="1600" dirty="0" smtClean="0"/>
          </a:p>
          <a:p>
            <a:r>
              <a:rPr lang="en-US" sz="1600" dirty="0" smtClean="0"/>
              <a:t>The </a:t>
            </a:r>
            <a:r>
              <a:rPr lang="en-US" sz="1600" dirty="0"/>
              <a:t>government is the main body that has oversight functions and control of the health sector. </a:t>
            </a:r>
            <a:endParaRPr lang="en-US" sz="1600" dirty="0" smtClean="0"/>
          </a:p>
          <a:p>
            <a:r>
              <a:rPr lang="en-US" sz="1600" dirty="0" smtClean="0"/>
              <a:t>The </a:t>
            </a:r>
            <a:r>
              <a:rPr lang="en-US" sz="1600" dirty="0"/>
              <a:t>government funds programs like Medicaid, Medicare, and affordable health care act, but the private sector provides the services. </a:t>
            </a:r>
            <a:endParaRPr lang="en-US" sz="1600" dirty="0" smtClean="0"/>
          </a:p>
        </p:txBody>
      </p:sp>
    </p:spTree>
    <p:extLst>
      <p:ext uri="{BB962C8B-B14F-4D97-AF65-F5344CB8AC3E}">
        <p14:creationId xmlns:p14="http://schemas.microsoft.com/office/powerpoint/2010/main" val="305215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27017"/>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677334" y="2312126"/>
            <a:ext cx="8596668" cy="4545874"/>
          </a:xfrm>
        </p:spPr>
        <p:txBody>
          <a:bodyPr>
            <a:normAutofit/>
          </a:bodyPr>
          <a:lstStyle/>
          <a:p>
            <a:r>
              <a:rPr lang="en-US" sz="1600" dirty="0"/>
              <a:t>It is the function of both federal government and state governments to ensure these programs are adequately financed to ensure every citizen benefit from them. </a:t>
            </a:r>
            <a:endParaRPr lang="en-US" sz="1600" dirty="0" smtClean="0"/>
          </a:p>
          <a:p>
            <a:r>
              <a:rPr lang="en-US" sz="1600" dirty="0" smtClean="0"/>
              <a:t>Apart </a:t>
            </a:r>
            <a:r>
              <a:rPr lang="en-US" sz="1600" dirty="0"/>
              <a:t>from funding, the government enacts laws and regulations that regulate and govern the process of providing health care services. </a:t>
            </a:r>
            <a:endParaRPr lang="en-US" sz="1600" dirty="0" smtClean="0"/>
          </a:p>
          <a:p>
            <a:r>
              <a:rPr lang="en-US" sz="1600" dirty="0" smtClean="0"/>
              <a:t>This </a:t>
            </a:r>
            <a:r>
              <a:rPr lang="en-US" sz="1600" dirty="0"/>
              <a:t>involves licensing and certification of people and organizations involved in the provision of health care services. </a:t>
            </a:r>
            <a:endParaRPr lang="en-US" sz="1600" dirty="0" smtClean="0"/>
          </a:p>
          <a:p>
            <a:r>
              <a:rPr lang="en-US" sz="1600" dirty="0" smtClean="0"/>
              <a:t>Auditing </a:t>
            </a:r>
            <a:r>
              <a:rPr lang="en-US" sz="1600" dirty="0"/>
              <a:t>the record books of the health care organization is another way of exercising oversight functions in the health care sector. </a:t>
            </a:r>
          </a:p>
        </p:txBody>
      </p:sp>
    </p:spTree>
    <p:extLst>
      <p:ext uri="{BB962C8B-B14F-4D97-AF65-F5344CB8AC3E}">
        <p14:creationId xmlns:p14="http://schemas.microsoft.com/office/powerpoint/2010/main" val="2882062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535577"/>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677334" y="2259874"/>
            <a:ext cx="8596668" cy="4598126"/>
          </a:xfrm>
        </p:spPr>
        <p:txBody>
          <a:bodyPr>
            <a:normAutofit/>
          </a:bodyPr>
          <a:lstStyle/>
          <a:p>
            <a:r>
              <a:rPr lang="en-US" sz="1600" dirty="0"/>
              <a:t>Both the federal government and the state government allocate funds to the areas which are used for infrastructural development, acquisition of new facilities medicines, and conducting research. </a:t>
            </a:r>
            <a:endParaRPr lang="en-US" sz="1600" dirty="0" smtClean="0"/>
          </a:p>
          <a:p>
            <a:r>
              <a:rPr lang="en-US" sz="1600" dirty="0" smtClean="0"/>
              <a:t>Auditing </a:t>
            </a:r>
            <a:r>
              <a:rPr lang="en-US" sz="1600" dirty="0"/>
              <a:t>is done to ensure all funds are used according to the plans and within budgets and avoid embezzlement of funds. </a:t>
            </a:r>
            <a:endParaRPr lang="en-US" sz="1600" dirty="0" smtClean="0"/>
          </a:p>
          <a:p>
            <a:r>
              <a:rPr lang="en-US" sz="1600" dirty="0" smtClean="0"/>
              <a:t>There </a:t>
            </a:r>
            <a:r>
              <a:rPr lang="en-US" sz="1600" dirty="0"/>
              <a:t>is also the creation of regulatory bodies that set standards that have to be met by health organizations and practitioners before that are allowed to provide health care services to the citizens of the United States of America (Buchbinder, Shanks, &amp; Kite, 2019</a:t>
            </a:r>
            <a:r>
              <a:rPr lang="en-US" sz="1600" dirty="0" smtClean="0"/>
              <a:t>). </a:t>
            </a:r>
            <a:endParaRPr lang="en-US" sz="1600" dirty="0"/>
          </a:p>
        </p:txBody>
      </p:sp>
    </p:spTree>
    <p:extLst>
      <p:ext uri="{BB962C8B-B14F-4D97-AF65-F5344CB8AC3E}">
        <p14:creationId xmlns:p14="http://schemas.microsoft.com/office/powerpoint/2010/main" val="620999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66206"/>
          </a:xfrm>
        </p:spPr>
        <p:txBody>
          <a:bodyPr/>
          <a:lstStyle/>
          <a:p>
            <a:pPr algn="ctr"/>
            <a:r>
              <a:rPr lang="en-US" dirty="0"/>
              <a:t>Compliance </a:t>
            </a:r>
            <a:r>
              <a:rPr lang="en-US" dirty="0" smtClean="0"/>
              <a:t>training </a:t>
            </a:r>
            <a:endParaRPr lang="en-US" dirty="0"/>
          </a:p>
        </p:txBody>
      </p:sp>
      <p:sp>
        <p:nvSpPr>
          <p:cNvPr id="3" name="Content Placeholder 2"/>
          <p:cNvSpPr>
            <a:spLocks noGrp="1"/>
          </p:cNvSpPr>
          <p:nvPr>
            <p:ph idx="1"/>
          </p:nvPr>
        </p:nvSpPr>
        <p:spPr/>
        <p:txBody>
          <a:bodyPr>
            <a:normAutofit/>
          </a:bodyPr>
          <a:lstStyle/>
          <a:p>
            <a:r>
              <a:rPr lang="en-US" sz="1600" dirty="0"/>
              <a:t>Compliance training is training that enables employees to be in accordance with the guidelines and regulations put in place to regulate the operation of an organization. </a:t>
            </a:r>
            <a:endParaRPr lang="en-US" sz="1600" dirty="0" smtClean="0"/>
          </a:p>
          <a:p>
            <a:r>
              <a:rPr lang="en-US" sz="1600" dirty="0" smtClean="0"/>
              <a:t>The </a:t>
            </a:r>
            <a:r>
              <a:rPr lang="en-US" sz="1600" dirty="0"/>
              <a:t>management of the organization puts training efforts on compliance to ensure the employees abide by government legislation and regulations. </a:t>
            </a:r>
            <a:endParaRPr lang="en-US" sz="1600" dirty="0" smtClean="0"/>
          </a:p>
          <a:p>
            <a:r>
              <a:rPr lang="en-US" sz="1600" dirty="0" smtClean="0"/>
              <a:t>Non-compliance </a:t>
            </a:r>
            <a:r>
              <a:rPr lang="en-US" sz="1600" dirty="0"/>
              <a:t>can risk and has numerous consequences for the organization and the employees. </a:t>
            </a:r>
          </a:p>
        </p:txBody>
      </p:sp>
    </p:spTree>
    <p:extLst>
      <p:ext uri="{BB962C8B-B14F-4D97-AF65-F5344CB8AC3E}">
        <p14:creationId xmlns:p14="http://schemas.microsoft.com/office/powerpoint/2010/main" val="750758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t>Risks and consequences of non-compliance</a:t>
            </a:r>
          </a:p>
        </p:txBody>
      </p:sp>
      <p:sp>
        <p:nvSpPr>
          <p:cNvPr id="3" name="Content Placeholder 2"/>
          <p:cNvSpPr>
            <a:spLocks noGrp="1"/>
          </p:cNvSpPr>
          <p:nvPr>
            <p:ph idx="1"/>
          </p:nvPr>
        </p:nvSpPr>
        <p:spPr>
          <a:xfrm>
            <a:off x="677334" y="1658983"/>
            <a:ext cx="8596668" cy="4382379"/>
          </a:xfrm>
        </p:spPr>
        <p:txBody>
          <a:bodyPr>
            <a:normAutofit/>
          </a:bodyPr>
          <a:lstStyle/>
          <a:p>
            <a:r>
              <a:rPr lang="en-US" sz="1600" dirty="0"/>
              <a:t>Non-compliant health organizations face the risk of fines and penalties that may be imposed on the organizations. </a:t>
            </a:r>
            <a:endParaRPr lang="en-US" sz="1600" dirty="0" smtClean="0"/>
          </a:p>
          <a:p>
            <a:r>
              <a:rPr lang="en-US" sz="1600" dirty="0" smtClean="0"/>
              <a:t>The </a:t>
            </a:r>
            <a:r>
              <a:rPr lang="en-US" sz="1600" dirty="0"/>
              <a:t>penalties can be barriers to access markets, financial penalties, or limitations on the operation. </a:t>
            </a:r>
            <a:endParaRPr lang="en-US" sz="1600" dirty="0" smtClean="0"/>
          </a:p>
          <a:p>
            <a:r>
              <a:rPr lang="en-US" sz="1600" dirty="0" smtClean="0"/>
              <a:t>This </a:t>
            </a:r>
            <a:r>
              <a:rPr lang="en-US" sz="1600" dirty="0"/>
              <a:t>affects the activities and services provided by the organization. </a:t>
            </a:r>
            <a:r>
              <a:rPr lang="en-US" sz="1600" dirty="0" smtClean="0"/>
              <a:t>There </a:t>
            </a:r>
            <a:r>
              <a:rPr lang="en-US" sz="1600" dirty="0"/>
              <a:t>are also delays in products and market access that minimize the markets served by an organization. </a:t>
            </a:r>
            <a:endParaRPr lang="en-US" sz="1600" dirty="0" smtClean="0"/>
          </a:p>
          <a:p>
            <a:r>
              <a:rPr lang="en-US" sz="1600" dirty="0" smtClean="0"/>
              <a:t>Products </a:t>
            </a:r>
            <a:r>
              <a:rPr lang="en-US" sz="1600" dirty="0"/>
              <a:t>and services from the health care organization can be blocked and ensure there is no entry of the products to the markets. </a:t>
            </a:r>
            <a:endParaRPr lang="en-US" sz="1600" dirty="0" smtClean="0"/>
          </a:p>
          <a:p>
            <a:r>
              <a:rPr lang="en-US" sz="1600" dirty="0" smtClean="0"/>
              <a:t>The </a:t>
            </a:r>
            <a:r>
              <a:rPr lang="en-US" sz="1600" dirty="0"/>
              <a:t>organization can also be charged with criminal charges for violating the federal laws and regulations on health care (Rosly et al. 2017</a:t>
            </a:r>
            <a:r>
              <a:rPr lang="en-US" sz="1600" dirty="0" smtClean="0"/>
              <a:t>). </a:t>
            </a:r>
            <a:endParaRPr lang="en-US" sz="1600" dirty="0"/>
          </a:p>
        </p:txBody>
      </p:sp>
    </p:spTree>
    <p:extLst>
      <p:ext uri="{BB962C8B-B14F-4D97-AF65-F5344CB8AC3E}">
        <p14:creationId xmlns:p14="http://schemas.microsoft.com/office/powerpoint/2010/main" val="3153727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27017"/>
          </a:xfrm>
        </p:spPr>
        <p:txBody>
          <a:bodyPr>
            <a:normAutofit fontScale="90000"/>
          </a:bodyPr>
          <a:lstStyle/>
          <a:p>
            <a:pPr algn="ctr"/>
            <a:r>
              <a:rPr lang="en-US" dirty="0"/>
              <a:t>Compliance practices in training</a:t>
            </a:r>
          </a:p>
        </p:txBody>
      </p:sp>
      <p:sp>
        <p:nvSpPr>
          <p:cNvPr id="3" name="Content Placeholder 2"/>
          <p:cNvSpPr>
            <a:spLocks noGrp="1"/>
          </p:cNvSpPr>
          <p:nvPr>
            <p:ph idx="1"/>
          </p:nvPr>
        </p:nvSpPr>
        <p:spPr>
          <a:xfrm>
            <a:off x="677334" y="2364377"/>
            <a:ext cx="8596668" cy="4258492"/>
          </a:xfrm>
        </p:spPr>
        <p:txBody>
          <a:bodyPr>
            <a:normAutofit/>
          </a:bodyPr>
          <a:lstStyle/>
          <a:p>
            <a:r>
              <a:rPr lang="en-US" sz="1600" dirty="0"/>
              <a:t>Training staff members on compliance is affected by various factors that force organizations to develop compliance training programs that are compliant with the forces. </a:t>
            </a:r>
            <a:endParaRPr lang="en-US" sz="1600" dirty="0" smtClean="0"/>
          </a:p>
          <a:p>
            <a:r>
              <a:rPr lang="en-US" sz="1600" dirty="0" smtClean="0"/>
              <a:t>An </a:t>
            </a:r>
            <a:r>
              <a:rPr lang="en-US" sz="1600" dirty="0"/>
              <a:t>organization measures what should be attained by the training. </a:t>
            </a:r>
            <a:endParaRPr lang="en-US" sz="1600" dirty="0" smtClean="0"/>
          </a:p>
          <a:p>
            <a:r>
              <a:rPr lang="en-US" sz="1600" dirty="0" smtClean="0"/>
              <a:t>This </a:t>
            </a:r>
            <a:r>
              <a:rPr lang="en-US" sz="1600" dirty="0"/>
              <a:t>enables the organization to develop goals for the training. </a:t>
            </a:r>
            <a:endParaRPr lang="en-US" sz="1600" dirty="0" smtClean="0"/>
          </a:p>
          <a:p>
            <a:r>
              <a:rPr lang="en-US" sz="1600" dirty="0" smtClean="0"/>
              <a:t>Also</a:t>
            </a:r>
            <a:r>
              <a:rPr lang="en-US" sz="1600" dirty="0"/>
              <a:t>, the training is affected by its applicability to the existing systems. </a:t>
            </a:r>
            <a:endParaRPr lang="en-US" sz="1600" dirty="0" smtClean="0"/>
          </a:p>
          <a:p>
            <a:r>
              <a:rPr lang="en-US" sz="1600" dirty="0" smtClean="0"/>
              <a:t>As </a:t>
            </a:r>
            <a:r>
              <a:rPr lang="en-US" sz="1600" dirty="0"/>
              <a:t>such, any health organization has to develop a training program that will ensure compliance of the </a:t>
            </a:r>
            <a:r>
              <a:rPr lang="en-US" sz="1600" dirty="0" smtClean="0"/>
              <a:t>employees. </a:t>
            </a:r>
            <a:endParaRPr lang="en-US" sz="1600" dirty="0"/>
          </a:p>
        </p:txBody>
      </p:sp>
    </p:spTree>
    <p:extLst>
      <p:ext uri="{BB962C8B-B14F-4D97-AF65-F5344CB8AC3E}">
        <p14:creationId xmlns:p14="http://schemas.microsoft.com/office/powerpoint/2010/main" val="3651903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705394"/>
          </a:xfrm>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sz="1600" dirty="0"/>
              <a:t>To provide practical compliance training, the organization should train the employees on retention rates. </a:t>
            </a:r>
            <a:endParaRPr lang="en-US" sz="1600" dirty="0" smtClean="0"/>
          </a:p>
          <a:p>
            <a:r>
              <a:rPr lang="en-US" sz="1600" dirty="0" smtClean="0"/>
              <a:t>Learning </a:t>
            </a:r>
            <a:r>
              <a:rPr lang="en-US" sz="1600" dirty="0"/>
              <a:t>and retention of the learned information are critical to any training process and thus should be emphasized. </a:t>
            </a:r>
            <a:endParaRPr lang="en-US" sz="1600" dirty="0" smtClean="0"/>
          </a:p>
          <a:p>
            <a:r>
              <a:rPr lang="en-US" sz="1600" dirty="0" smtClean="0"/>
              <a:t>To </a:t>
            </a:r>
            <a:r>
              <a:rPr lang="en-US" sz="1600" dirty="0"/>
              <a:t>enable retention training, the organization should use a course that employs gamification (quizzing). </a:t>
            </a:r>
            <a:endParaRPr lang="en-US" sz="1600" dirty="0" smtClean="0"/>
          </a:p>
          <a:p>
            <a:r>
              <a:rPr lang="en-US" sz="1600" dirty="0" smtClean="0"/>
              <a:t>Also</a:t>
            </a:r>
            <a:r>
              <a:rPr lang="en-US" sz="1600" dirty="0"/>
              <a:t>, they should introduce refresher training that will increase the retention of the trainees (Baxter et al. 2016). </a:t>
            </a:r>
          </a:p>
        </p:txBody>
      </p:sp>
    </p:spTree>
    <p:extLst>
      <p:ext uri="{BB962C8B-B14F-4D97-AF65-F5344CB8AC3E}">
        <p14:creationId xmlns:p14="http://schemas.microsoft.com/office/powerpoint/2010/main" val="1167771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00891"/>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sz="1600" dirty="0"/>
              <a:t>After the training, the organization should enquire about employee feedback about the training. </a:t>
            </a:r>
            <a:endParaRPr lang="en-US" sz="1600" dirty="0" smtClean="0"/>
          </a:p>
          <a:p>
            <a:r>
              <a:rPr lang="en-US" sz="1600" dirty="0" smtClean="0"/>
              <a:t>This </a:t>
            </a:r>
            <a:r>
              <a:rPr lang="en-US" sz="1600" dirty="0"/>
              <a:t>will highlight the engagement of the trainee, information retention, and usability of the process. </a:t>
            </a:r>
            <a:endParaRPr lang="en-US" sz="1600" dirty="0" smtClean="0"/>
          </a:p>
          <a:p>
            <a:r>
              <a:rPr lang="en-US" sz="1600" dirty="0" smtClean="0"/>
              <a:t>The </a:t>
            </a:r>
            <a:r>
              <a:rPr lang="en-US" sz="1600" dirty="0"/>
              <a:t>training should, therefore, issue forms that trainees should respond to. This will also increase the chances and engagement of the trainees. </a:t>
            </a:r>
            <a:endParaRPr lang="en-US" sz="1600" dirty="0" smtClean="0"/>
          </a:p>
          <a:p>
            <a:r>
              <a:rPr lang="en-US" sz="1600" dirty="0" smtClean="0"/>
              <a:t>Through </a:t>
            </a:r>
            <a:r>
              <a:rPr lang="en-US" sz="1600" dirty="0"/>
              <a:t>feedback, employees will highlight areas that will be considered in </a:t>
            </a:r>
            <a:r>
              <a:rPr lang="en-US" sz="1600" dirty="0" smtClean="0"/>
              <a:t>training. </a:t>
            </a:r>
            <a:endParaRPr lang="en-US" sz="1600" dirty="0"/>
          </a:p>
        </p:txBody>
      </p:sp>
    </p:spTree>
    <p:extLst>
      <p:ext uri="{BB962C8B-B14F-4D97-AF65-F5344CB8AC3E}">
        <p14:creationId xmlns:p14="http://schemas.microsoft.com/office/powerpoint/2010/main" val="1404956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40080"/>
          </a:xfrm>
        </p:spPr>
        <p:txBody>
          <a:bodyPr/>
          <a:lstStyle/>
          <a:p>
            <a:r>
              <a:rPr lang="en-US" dirty="0" smtClean="0"/>
              <a:t>CONT…</a:t>
            </a:r>
            <a:endParaRPr lang="en-US" dirty="0"/>
          </a:p>
        </p:txBody>
      </p:sp>
      <p:sp>
        <p:nvSpPr>
          <p:cNvPr id="3" name="Content Placeholder 2"/>
          <p:cNvSpPr>
            <a:spLocks noGrp="1"/>
          </p:cNvSpPr>
          <p:nvPr>
            <p:ph idx="1"/>
          </p:nvPr>
        </p:nvSpPr>
        <p:spPr>
          <a:xfrm>
            <a:off x="677334" y="2390503"/>
            <a:ext cx="8596668" cy="3650859"/>
          </a:xfrm>
        </p:spPr>
        <p:txBody>
          <a:bodyPr>
            <a:normAutofit/>
          </a:bodyPr>
          <a:lstStyle/>
          <a:p>
            <a:r>
              <a:rPr lang="en-US" sz="1600" dirty="0"/>
              <a:t>The trainers should implement changes that are created by the compliance training and rates at which the trainees complete the training. </a:t>
            </a:r>
            <a:endParaRPr lang="en-US" sz="1600" dirty="0" smtClean="0"/>
          </a:p>
          <a:p>
            <a:r>
              <a:rPr lang="en-US" sz="1600" dirty="0" smtClean="0"/>
              <a:t>Implementation </a:t>
            </a:r>
            <a:r>
              <a:rPr lang="en-US" sz="1600" dirty="0"/>
              <a:t>and percentage of completion improve the efficiency of the employees as it reduces the time used in carrying various activities. </a:t>
            </a:r>
            <a:endParaRPr lang="en-US" sz="1600" dirty="0" smtClean="0"/>
          </a:p>
          <a:p>
            <a:r>
              <a:rPr lang="en-US" sz="1600" dirty="0" smtClean="0"/>
              <a:t>Also</a:t>
            </a:r>
            <a:r>
              <a:rPr lang="en-US" sz="1600" dirty="0"/>
              <a:t>, it enables them to co-operating compliance training in their daily lives (Van 2019). </a:t>
            </a:r>
          </a:p>
        </p:txBody>
      </p:sp>
    </p:spTree>
    <p:extLst>
      <p:ext uri="{BB962C8B-B14F-4D97-AF65-F5344CB8AC3E}">
        <p14:creationId xmlns:p14="http://schemas.microsoft.com/office/powerpoint/2010/main" val="331322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718457"/>
          </a:xfrm>
        </p:spPr>
        <p:txBody>
          <a:bodyPr/>
          <a:lstStyle/>
          <a:p>
            <a:pPr algn="ctr"/>
            <a:r>
              <a:rPr lang="en-US" dirty="0"/>
              <a:t>Conclusion</a:t>
            </a:r>
          </a:p>
        </p:txBody>
      </p:sp>
      <p:sp>
        <p:nvSpPr>
          <p:cNvPr id="3" name="Content Placeholder 2"/>
          <p:cNvSpPr>
            <a:spLocks noGrp="1"/>
          </p:cNvSpPr>
          <p:nvPr>
            <p:ph idx="1"/>
          </p:nvPr>
        </p:nvSpPr>
        <p:spPr/>
        <p:txBody>
          <a:bodyPr/>
          <a:lstStyle/>
          <a:p>
            <a:r>
              <a:rPr lang="en-US" dirty="0"/>
              <a:t>Compliance training is quite essential for any organization. </a:t>
            </a:r>
            <a:endParaRPr lang="en-US" dirty="0" smtClean="0"/>
          </a:p>
          <a:p>
            <a:r>
              <a:rPr lang="en-US" dirty="0" smtClean="0"/>
              <a:t>The </a:t>
            </a:r>
            <a:r>
              <a:rPr lang="en-US" dirty="0"/>
              <a:t>government should, therefore, put in place measures and guidelines that guide organizational management on how to carry out compliance training of their employees. </a:t>
            </a:r>
            <a:endParaRPr lang="en-US" dirty="0" smtClean="0"/>
          </a:p>
          <a:p>
            <a:r>
              <a:rPr lang="en-US" dirty="0" smtClean="0"/>
              <a:t>The </a:t>
            </a:r>
            <a:r>
              <a:rPr lang="en-US" dirty="0"/>
              <a:t>employees should take the training more positively as it improves their skills and experience. </a:t>
            </a:r>
            <a:endParaRPr lang="en-US" dirty="0" smtClean="0"/>
          </a:p>
          <a:p>
            <a:r>
              <a:rPr lang="en-US" dirty="0" smtClean="0"/>
              <a:t>More </a:t>
            </a:r>
            <a:r>
              <a:rPr lang="en-US" dirty="0"/>
              <a:t>training also enhances the ability of employees to carry out their daily tasks and thus become more </a:t>
            </a:r>
            <a:r>
              <a:rPr lang="en-US" dirty="0" smtClean="0"/>
              <a:t>effective.  </a:t>
            </a:r>
            <a:endParaRPr lang="en-US" dirty="0"/>
          </a:p>
        </p:txBody>
      </p:sp>
    </p:spTree>
    <p:extLst>
      <p:ext uri="{BB962C8B-B14F-4D97-AF65-F5344CB8AC3E}">
        <p14:creationId xmlns:p14="http://schemas.microsoft.com/office/powerpoint/2010/main" val="2879140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718457"/>
          </a:xfrm>
        </p:spPr>
        <p:txBody>
          <a:bodyPr/>
          <a:lstStyle/>
          <a:p>
            <a:pPr algn="ctr"/>
            <a:r>
              <a:rPr lang="en-US" dirty="0"/>
              <a:t>References</a:t>
            </a:r>
          </a:p>
        </p:txBody>
      </p:sp>
      <p:sp>
        <p:nvSpPr>
          <p:cNvPr id="3" name="Content Placeholder 2"/>
          <p:cNvSpPr>
            <a:spLocks noGrp="1"/>
          </p:cNvSpPr>
          <p:nvPr>
            <p:ph idx="1"/>
          </p:nvPr>
        </p:nvSpPr>
        <p:spPr>
          <a:xfrm>
            <a:off x="677334" y="914400"/>
            <a:ext cx="8596668" cy="5943600"/>
          </a:xfrm>
        </p:spPr>
        <p:txBody>
          <a:bodyPr/>
          <a:lstStyle/>
          <a:p>
            <a:pPr marL="0" indent="0">
              <a:buNone/>
            </a:pPr>
            <a:r>
              <a:rPr lang="en-US" sz="1600" dirty="0"/>
              <a:t>Baxter, R. J., Holderness Jr, D. K., &amp; Wood, D. A. (2016). Applying basic gamification techniques to IT compliance training: Evidence from the lab and field. Journal of information systems, 30(3), 119-133.</a:t>
            </a:r>
          </a:p>
          <a:p>
            <a:pPr marL="0" indent="0">
              <a:buNone/>
            </a:pPr>
            <a:r>
              <a:rPr lang="en-US" sz="1600" dirty="0"/>
              <a:t>Buchbinder, S. B., Shanks, N. H., &amp; Kite, B. J. (2019). Introduction to health care management. Jones &amp; Bartlett Learning.</a:t>
            </a:r>
          </a:p>
          <a:p>
            <a:pPr marL="0" indent="0">
              <a:buNone/>
            </a:pPr>
            <a:r>
              <a:rPr lang="en-US" sz="1600" dirty="0"/>
              <a:t>DiGiorgio, C. M., &amp; Avram, M. M. (2018). Laws and regulations of laser operation in the United States. Lasers in surgery and medicine, 50(4), 272-279.</a:t>
            </a:r>
          </a:p>
          <a:p>
            <a:pPr marL="0" indent="0">
              <a:buNone/>
            </a:pPr>
            <a:r>
              <a:rPr lang="en-US" sz="1600" dirty="0"/>
              <a:t>Lazzeri, G., Troiano, G., Centauri, F., Mezzatesta, V., Presicce, G., Porchia, B., ... &amp; Gusinu, R. (2019). Accreditation and Quality in the Italian National Health Care System: a ten years long review. Epidemiology, Biostatistics, and Public Health, 16(2).</a:t>
            </a:r>
          </a:p>
          <a:p>
            <a:pPr marL="0" indent="0">
              <a:buNone/>
            </a:pPr>
            <a:r>
              <a:rPr lang="en-US" sz="1600" dirty="0"/>
              <a:t>Rosly, S. A., Naim, M. A., &amp; Lahsasna, A. (2017). Measuring Shariah non-compliance risk (SNCR): claw-out effect of al-</a:t>
            </a:r>
            <a:r>
              <a:rPr lang="en-US" sz="1600" dirty="0" err="1"/>
              <a:t>bai</a:t>
            </a:r>
            <a:r>
              <a:rPr lang="en-US" sz="1600" dirty="0"/>
              <a:t>-</a:t>
            </a:r>
            <a:r>
              <a:rPr lang="en-US" sz="1600" dirty="0" err="1"/>
              <a:t>bithaman</a:t>
            </a:r>
            <a:r>
              <a:rPr lang="en-US" sz="1600" dirty="0"/>
              <a:t> </a:t>
            </a:r>
            <a:r>
              <a:rPr lang="en-US" sz="1600" dirty="0" err="1"/>
              <a:t>ajil</a:t>
            </a:r>
            <a:r>
              <a:rPr lang="en-US" sz="1600" dirty="0"/>
              <a:t> in default. Journal of Islamic Accounting and Business Research</a:t>
            </a:r>
            <a:r>
              <a:rPr lang="en-US" sz="1600" dirty="0" smtClean="0"/>
              <a:t>.</a:t>
            </a:r>
          </a:p>
          <a:p>
            <a:pPr marL="0" indent="0">
              <a:buNone/>
            </a:pPr>
            <a:r>
              <a:rPr lang="en-US" sz="1600" dirty="0" err="1"/>
              <a:t>Swedler</a:t>
            </a:r>
            <a:r>
              <a:rPr lang="en-US" sz="1600" dirty="0"/>
              <a:t>, D., Miller, T., &amp; Levy, D. (2017). 70 Lives saved by laws and regulations that resulted from the Bloomberg road safety program.</a:t>
            </a:r>
          </a:p>
          <a:p>
            <a:pPr marL="0" indent="0">
              <a:buNone/>
            </a:pPr>
            <a:r>
              <a:rPr lang="en-US" sz="1600" dirty="0"/>
              <a:t>Vaishnavi, V., Suresh, M., &amp; Dutta, P. (2019). Modeling the readiness factors for agility in a healthcare organization: a TISM approach. Benchmarking: An International Journal.</a:t>
            </a:r>
          </a:p>
          <a:p>
            <a:pPr marL="0" indent="0">
              <a:buNone/>
            </a:pPr>
            <a:r>
              <a:rPr lang="en-US" sz="1600" dirty="0"/>
              <a:t>Van, N. T. T. (2019). The lack of effective training program in compliance </a:t>
            </a:r>
            <a:r>
              <a:rPr lang="en-US" sz="1600" dirty="0" smtClean="0"/>
              <a:t>management. </a:t>
            </a:r>
          </a:p>
          <a:p>
            <a:pPr marL="0" indent="0">
              <a:buNone/>
            </a:pPr>
            <a:endParaRPr lang="en-US" dirty="0"/>
          </a:p>
        </p:txBody>
      </p:sp>
    </p:spTree>
    <p:extLst>
      <p:ext uri="{BB962C8B-B14F-4D97-AF65-F5344CB8AC3E}">
        <p14:creationId xmlns:p14="http://schemas.microsoft.com/office/powerpoint/2010/main" val="128340357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69</TotalTime>
  <Words>2037</Words>
  <Application>Microsoft Office PowerPoint</Application>
  <PresentationFormat>Widescreen</PresentationFormat>
  <Paragraphs>112</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Trebuchet MS</vt:lpstr>
      <vt:lpstr>Wingdings 3</vt:lpstr>
      <vt:lpstr>Facet</vt:lpstr>
      <vt:lpstr>Health care laws and regulations governing health care in the United States   Institutional affiliation  Name of lecturer  Name of student  Submission date   </vt:lpstr>
      <vt:lpstr>Health care laws and regulations governing health care in the United States </vt:lpstr>
      <vt:lpstr>CONT… </vt:lpstr>
      <vt:lpstr>Health care laws and regulations</vt:lpstr>
      <vt:lpstr>CONT…</vt:lpstr>
      <vt:lpstr>Hospital accreditation and regulations</vt:lpstr>
      <vt:lpstr>CONT…</vt:lpstr>
      <vt:lpstr>Importance of Continuous readiness</vt:lpstr>
      <vt:lpstr>CONT…</vt:lpstr>
      <vt:lpstr>CONT…</vt:lpstr>
      <vt:lpstr>Oversight practices carried out by regulatory bodies</vt:lpstr>
      <vt:lpstr>CONT…</vt:lpstr>
      <vt:lpstr>CONT…</vt:lpstr>
      <vt:lpstr>Compliance training </vt:lpstr>
      <vt:lpstr>Risks and consequences of non-compliance</vt:lpstr>
      <vt:lpstr>Compliance practices in training</vt:lpstr>
      <vt:lpstr>CONT…</vt:lpstr>
      <vt:lpstr>CONT…</vt:lpstr>
      <vt:lpstr>CONT…</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care laws and regulations governing health care in the United States</dc:title>
  <dc:creator>hp</dc:creator>
  <cp:lastModifiedBy>User</cp:lastModifiedBy>
  <cp:revision>8</cp:revision>
  <dcterms:created xsi:type="dcterms:W3CDTF">2020-01-30T13:07:47Z</dcterms:created>
  <dcterms:modified xsi:type="dcterms:W3CDTF">2020-01-30T17:15:10Z</dcterms:modified>
</cp:coreProperties>
</file>